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64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543800" cy="6858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ru-RU" noProof="0" smtClean="0"/>
              <a:t>Образец заголовка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3124200" cy="304800"/>
          </a:xfrm>
        </p:spPr>
        <p:txBody>
          <a:bodyPr/>
          <a:lstStyle>
            <a:lvl1pPr marL="0" indent="0" algn="r">
              <a:buFontTx/>
              <a:buNone/>
              <a:defRPr sz="1400" b="1">
                <a:solidFill>
                  <a:srgbClr val="003399"/>
                </a:solidFill>
              </a:defRPr>
            </a:lvl1pPr>
          </a:lstStyle>
          <a:p>
            <a:pPr lvl="0"/>
            <a:r>
              <a:rPr lang="en-US" altLang="ru-RU" noProof="0" smtClean="0"/>
              <a:t>Образец подзаголовка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172792-A8FD-4C27-BEC7-B4E611627C0A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28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3D700-5234-437D-AA4E-1E2693F1A818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61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7EB1D-ED0B-441D-BE6F-945ADDFAEE59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0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E5F24-F030-40A0-9C3A-ADB0DDF665D2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58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94DE4-AC34-4C7C-A048-CC48BB27E15B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0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92760-286D-4996-828A-56E828CC627F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6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5F675-F8D7-4A4F-9F4A-369784815DEA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53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DF380-B0E4-4F88-A527-4FA03F1F7D89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87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606C7-EAF8-41FD-8AF7-04353A7A9416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69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2786B-D99B-4D4E-982E-D4A86037EDDE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760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60217-3E4F-4AE4-82E2-AAEC2D674AD8}" type="slidenum">
              <a:rPr lang="en-US" altLang="ru-RU">
                <a:solidFill>
                  <a:srgbClr val="000000"/>
                </a:solidFill>
              </a:rPr>
              <a:pPr/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43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текста</a:t>
            </a:r>
          </a:p>
          <a:p>
            <a:pPr lvl="1"/>
            <a:r>
              <a:rPr lang="en-US" altLang="ru-RU" smtClean="0"/>
              <a:t>Второй уровень</a:t>
            </a:r>
          </a:p>
          <a:p>
            <a:pPr lvl="2"/>
            <a:r>
              <a:rPr lang="en-US" altLang="ru-RU" smtClean="0"/>
              <a:t>Третий уровень</a:t>
            </a:r>
          </a:p>
          <a:p>
            <a:pPr lvl="3"/>
            <a:r>
              <a:rPr lang="en-US" altLang="ru-RU" smtClean="0"/>
              <a:t>Четвертый уровень</a:t>
            </a:r>
          </a:p>
          <a:p>
            <a:pPr lvl="4"/>
            <a:r>
              <a:rPr lang="en-US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01E5CC-3D62-4740-B327-47CBA59BC6CC}" type="slidenum">
              <a:rPr lang="en-US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34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accent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accent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accent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accent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accent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accent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31640" y="1268760"/>
            <a:ext cx="4717727" cy="758825"/>
          </a:xfrm>
        </p:spPr>
        <p:txBody>
          <a:bodyPr/>
          <a:lstStyle/>
          <a:p>
            <a:r>
              <a:rPr lang="uk-UA" alt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ПОРТФОЛІО</a:t>
            </a:r>
            <a:endParaRPr lang="en-US" altLang="ru-RU" sz="54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076056" y="6458457"/>
            <a:ext cx="3124200" cy="304800"/>
          </a:xfrm>
        </p:spPr>
        <p:txBody>
          <a:bodyPr/>
          <a:lstStyle/>
          <a:p>
            <a:r>
              <a:rPr lang="uk-UA" altLang="ru-RU" sz="1100" dirty="0"/>
              <a:t>Зі </a:t>
            </a:r>
            <a:r>
              <a:rPr lang="uk-UA" altLang="ru-RU" sz="1100" dirty="0" smtClean="0"/>
              <a:t>словника</a:t>
            </a:r>
            <a:endParaRPr lang="en-US" altLang="ru-RU" sz="1100" dirty="0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211960" y="2909177"/>
            <a:ext cx="627801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Портфоліо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- </a:t>
            </a: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це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спосіб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фіксування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нагромадження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оцінки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й </a:t>
            </a: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самооцінки</a:t>
            </a:r>
            <a:endParaRPr lang="ru-RU" altLang="ru-RU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індивідуальних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досягнень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за </a:t>
            </a: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певний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період</a:t>
            </a:r>
            <a:r>
              <a:rPr lang="ru-RU" alt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часу.</a:t>
            </a:r>
          </a:p>
        </p:txBody>
      </p:sp>
      <p:pic>
        <p:nvPicPr>
          <p:cNvPr id="13314" name="Picture 2" descr="http://www.gif-maniac.com/gifs/54/53735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51792"/>
            <a:ext cx="2941678" cy="245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48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5626968" cy="838200"/>
          </a:xfrm>
        </p:spPr>
        <p:txBody>
          <a:bodyPr/>
          <a:lstStyle/>
          <a:p>
            <a:r>
              <a:rPr lang="uk-UA" altLang="ru-RU" sz="4000" dirty="0"/>
              <a:t>Структура </a:t>
            </a:r>
            <a:r>
              <a:rPr lang="uk-UA" altLang="ru-RU" sz="4000" dirty="0" err="1"/>
              <a:t>портфоліо</a:t>
            </a:r>
            <a:r>
              <a:rPr lang="uk-UA" altLang="ru-RU" sz="4000" dirty="0"/>
              <a:t> </a:t>
            </a:r>
            <a:endParaRPr lang="ru-RU" altLang="ru-RU" sz="40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      У </a:t>
            </a:r>
            <a:r>
              <a:rPr lang="ru-RU" altLang="ru-RU" sz="2800" b="1" dirty="0" err="1">
                <a:solidFill>
                  <a:schemeClr val="bg1"/>
                </a:solidFill>
              </a:rPr>
              <a:t>кінці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портфоліо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можуть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>
                <a:solidFill>
                  <a:schemeClr val="bg1"/>
                </a:solidFill>
              </a:rPr>
              <a:t>бути </a:t>
            </a:r>
            <a:r>
              <a:rPr lang="ru-RU" altLang="ru-RU" sz="2800" b="1" dirty="0" err="1">
                <a:solidFill>
                  <a:schemeClr val="bg1"/>
                </a:solidFill>
              </a:rPr>
              <a:t>представлені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відгуки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керівництва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батьків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випускників</a:t>
            </a:r>
            <a:r>
              <a:rPr lang="ru-RU" altLang="ru-RU" sz="2800" b="1" dirty="0">
                <a:solidFill>
                  <a:schemeClr val="bg1"/>
                </a:solidFill>
              </a:rPr>
              <a:t> про роботу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педпрацівника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.</a:t>
            </a:r>
            <a:endParaRPr lang="ru-RU" altLang="ru-RU" sz="2800" b="1" dirty="0">
              <a:solidFill>
                <a:schemeClr val="bg1"/>
              </a:solidFill>
            </a:endParaRPr>
          </a:p>
        </p:txBody>
      </p:sp>
      <p:pic>
        <p:nvPicPr>
          <p:cNvPr id="23556" name="Picture 4" descr="6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781300"/>
            <a:ext cx="3313112" cy="371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ниги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69538"/>
            <a:ext cx="936104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7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dirty="0" smtClean="0"/>
              <a:t>Додаткові </a:t>
            </a:r>
            <a:r>
              <a:rPr lang="uk-UA" altLang="ru-RU" dirty="0"/>
              <a:t>матеріали</a:t>
            </a:r>
            <a:endParaRPr lang="ru-RU" altLang="ru-RU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836712"/>
            <a:ext cx="7272932" cy="49831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 err="1" smtClean="0">
                <a:solidFill>
                  <a:schemeClr val="bg1"/>
                </a:solidFill>
              </a:rPr>
              <a:t>Електронні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засоби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 err="1" smtClean="0">
                <a:solidFill>
                  <a:schemeClr val="bg1"/>
                </a:solidFill>
              </a:rPr>
              <a:t>навчального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призначення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 err="1" smtClean="0">
                <a:solidFill>
                  <a:schemeClr val="bg1"/>
                </a:solidFill>
              </a:rPr>
              <a:t>Відеозапис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 </a:t>
            </a:r>
            <a:r>
              <a:rPr lang="ru-RU" altLang="ru-RU" sz="2800" b="1" dirty="0">
                <a:solidFill>
                  <a:schemeClr val="bg1"/>
                </a:solidFill>
              </a:rPr>
              <a:t>типового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заняття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 err="1" smtClean="0">
                <a:solidFill>
                  <a:schemeClr val="bg1"/>
                </a:solidFill>
              </a:rPr>
              <a:t>педпрацівника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.</a:t>
            </a:r>
            <a:r>
              <a:rPr lang="ru-RU" altLang="ru-RU" sz="2800" b="1" dirty="0">
                <a:solidFill>
                  <a:schemeClr val="bg1"/>
                </a:solidFill>
              </a:rPr>
              <a:t/>
            </a:r>
            <a:br>
              <a:rPr lang="ru-RU" altLang="ru-RU" sz="2800" b="1" dirty="0">
                <a:solidFill>
                  <a:schemeClr val="bg1"/>
                </a:solidFill>
              </a:rPr>
            </a:br>
            <a:endParaRPr lang="ru-RU" altLang="ru-RU" sz="2800" b="1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 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Матеріали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що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підтверджують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   </a:t>
            </a:r>
            <a:r>
              <a:rPr lang="ru-RU" altLang="ru-RU" sz="2800" b="1" dirty="0" err="1">
                <a:solidFill>
                  <a:schemeClr val="bg1"/>
                </a:solidFill>
              </a:rPr>
              <a:t>ефективне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використання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    </a:t>
            </a:r>
            <a:r>
              <a:rPr lang="ru-RU" altLang="ru-RU" sz="2800" b="1" dirty="0" err="1">
                <a:solidFill>
                  <a:schemeClr val="bg1"/>
                </a:solidFill>
              </a:rPr>
              <a:t>технічних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засобів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навчання</a:t>
            </a:r>
            <a:r>
              <a:rPr lang="ru-RU" altLang="ru-RU" sz="2800" b="1" dirty="0">
                <a:solidFill>
                  <a:schemeClr val="bg1"/>
                </a:solidFill>
              </a:rPr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    комп</a:t>
            </a:r>
            <a:r>
              <a:rPr lang="en-US" altLang="ru-RU" sz="2800" b="1" dirty="0">
                <a:solidFill>
                  <a:schemeClr val="bg1"/>
                </a:solidFill>
              </a:rPr>
              <a:t>’</a:t>
            </a:r>
            <a:r>
              <a:rPr lang="ru-RU" altLang="ru-RU" sz="2800" b="1" dirty="0" err="1">
                <a:solidFill>
                  <a:schemeClr val="bg1"/>
                </a:solidFill>
              </a:rPr>
              <a:t>ютера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аудіо</a:t>
            </a:r>
            <a:r>
              <a:rPr lang="ru-RU" altLang="ru-RU" sz="2800" b="1" dirty="0">
                <a:solidFill>
                  <a:schemeClr val="bg1"/>
                </a:solidFill>
              </a:rPr>
              <a:t>-  та </a:t>
            </a:r>
            <a:r>
              <a:rPr lang="ru-RU" altLang="ru-RU" sz="2800" b="1" dirty="0" err="1">
                <a:solidFill>
                  <a:schemeClr val="bg1"/>
                </a:solidFill>
              </a:rPr>
              <a:t>відеоапаратури</a:t>
            </a:r>
            <a:r>
              <a:rPr lang="ru-RU" altLang="ru-RU" sz="28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74" name="Picture 2" descr="Большая клавиатура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013176"/>
            <a:ext cx="341947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39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Принципи укладання портфоліо</a:t>
            </a:r>
            <a:endParaRPr lang="ru-RU" altLang="ru-RU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964612" cy="4784725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    </a:t>
            </a:r>
            <a:r>
              <a:rPr lang="ru-RU" altLang="ru-RU" sz="3200" b="1" dirty="0" err="1">
                <a:solidFill>
                  <a:schemeClr val="bg1"/>
                </a:solidFill>
              </a:rPr>
              <a:t>Портфоліо</a:t>
            </a:r>
            <a:r>
              <a:rPr lang="ru-RU" altLang="ru-RU" sz="3200" b="1" dirty="0">
                <a:solidFill>
                  <a:schemeClr val="bg1"/>
                </a:solidFill>
              </a:rPr>
              <a:t>  –  не «</a:t>
            </a:r>
            <a:r>
              <a:rPr lang="ru-RU" altLang="ru-RU" sz="3200" b="1" dirty="0" err="1">
                <a:solidFill>
                  <a:schemeClr val="bg1"/>
                </a:solidFill>
              </a:rPr>
              <a:t>вітрина</a:t>
            </a:r>
            <a:r>
              <a:rPr lang="ru-RU" altLang="ru-RU" sz="3200" b="1" dirty="0">
                <a:solidFill>
                  <a:schemeClr val="bg1"/>
                </a:solidFill>
              </a:rPr>
              <a:t>» </a:t>
            </a:r>
            <a:r>
              <a:rPr lang="ru-RU" altLang="ru-RU" sz="3200" b="1" dirty="0" err="1">
                <a:solidFill>
                  <a:schemeClr val="bg1"/>
                </a:solidFill>
              </a:rPr>
              <a:t>успіху</a:t>
            </a:r>
            <a:r>
              <a:rPr lang="ru-RU" altLang="ru-RU" sz="3200" b="1" dirty="0">
                <a:solidFill>
                  <a:schemeClr val="bg1"/>
                </a:solidFill>
              </a:rPr>
              <a:t>, а </a:t>
            </a:r>
            <a:r>
              <a:rPr lang="ru-RU" altLang="ru-RU" sz="3200" b="1" dirty="0" err="1">
                <a:solidFill>
                  <a:schemeClr val="bg1"/>
                </a:solidFill>
              </a:rPr>
              <a:t>матеріали</a:t>
            </a:r>
            <a:r>
              <a:rPr lang="ru-RU" altLang="ru-RU" sz="3200" b="1" dirty="0">
                <a:solidFill>
                  <a:schemeClr val="bg1"/>
                </a:solidFill>
              </a:rPr>
              <a:t>, </a:t>
            </a:r>
            <a:r>
              <a:rPr lang="ru-RU" altLang="ru-RU" sz="3200" b="1" dirty="0" err="1">
                <a:solidFill>
                  <a:schemeClr val="bg1"/>
                </a:solidFill>
              </a:rPr>
              <a:t>які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всебічно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представляють</a:t>
            </a:r>
            <a:r>
              <a:rPr lang="ru-RU" altLang="ru-RU" sz="3200" b="1" dirty="0">
                <a:solidFill>
                  <a:schemeClr val="bg1"/>
                </a:solidFill>
              </a:rPr>
              <a:t> роботу </a:t>
            </a:r>
            <a:r>
              <a:rPr lang="ru-RU" altLang="ru-RU" sz="3200" b="1" dirty="0" err="1" smtClean="0">
                <a:solidFill>
                  <a:schemeClr val="bg1"/>
                </a:solidFill>
              </a:rPr>
              <a:t>педпрацівника</a:t>
            </a:r>
            <a:r>
              <a:rPr lang="ru-RU" altLang="ru-RU" sz="3200" b="1" dirty="0" smtClean="0">
                <a:solidFill>
                  <a:schemeClr val="bg1"/>
                </a:solidFill>
              </a:rPr>
              <a:t>. </a:t>
            </a:r>
            <a:endParaRPr lang="ru-RU" altLang="ru-RU" sz="3200" b="1" dirty="0">
              <a:solidFill>
                <a:schemeClr val="bg1"/>
              </a:solidFill>
            </a:endParaRPr>
          </a:p>
          <a:p>
            <a:pPr marL="457200" indent="-457200">
              <a:buFontTx/>
              <a:buNone/>
            </a:pPr>
            <a:r>
              <a:rPr lang="ru-RU" altLang="ru-RU" sz="3200" b="1" dirty="0">
                <a:solidFill>
                  <a:schemeClr val="bg1"/>
                </a:solidFill>
              </a:rPr>
              <a:t>    </a:t>
            </a:r>
            <a:r>
              <a:rPr lang="ru-RU" altLang="ru-RU" sz="3200" b="1" dirty="0" err="1">
                <a:solidFill>
                  <a:schemeClr val="bg1"/>
                </a:solidFill>
              </a:rPr>
              <a:t>Організація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інформації</a:t>
            </a:r>
            <a:r>
              <a:rPr lang="ru-RU" altLang="ru-RU" sz="3200" b="1" dirty="0">
                <a:solidFill>
                  <a:schemeClr val="bg1"/>
                </a:solidFill>
              </a:rPr>
              <a:t> в </a:t>
            </a:r>
            <a:r>
              <a:rPr lang="ru-RU" altLang="ru-RU" sz="3200" b="1" dirty="0" err="1">
                <a:solidFill>
                  <a:schemeClr val="bg1"/>
                </a:solidFill>
              </a:rPr>
              <a:t>портфоліо</a:t>
            </a:r>
            <a:endParaRPr lang="ru-RU" altLang="ru-RU" sz="3200" b="1" dirty="0">
              <a:solidFill>
                <a:schemeClr val="bg1"/>
              </a:solidFill>
            </a:endParaRPr>
          </a:p>
          <a:p>
            <a:pPr marL="457200" indent="-457200">
              <a:buFontTx/>
              <a:buNone/>
            </a:pPr>
            <a:r>
              <a:rPr lang="ru-RU" altLang="ru-RU" sz="3200" b="1" dirty="0">
                <a:solidFill>
                  <a:schemeClr val="bg1"/>
                </a:solidFill>
              </a:rPr>
              <a:t>     </a:t>
            </a:r>
            <a:r>
              <a:rPr lang="ru-RU" altLang="ru-RU" sz="3200" b="1" dirty="0" err="1">
                <a:solidFill>
                  <a:schemeClr val="bg1"/>
                </a:solidFill>
              </a:rPr>
              <a:t>відповідає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двом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основним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вимогам</a:t>
            </a:r>
            <a:r>
              <a:rPr lang="ru-RU" altLang="ru-RU" sz="3200" b="1" dirty="0">
                <a:solidFill>
                  <a:schemeClr val="bg1"/>
                </a:solidFill>
              </a:rPr>
              <a:t>: </a:t>
            </a:r>
            <a:r>
              <a:rPr lang="ru-RU" altLang="ru-RU" sz="3200" b="1" dirty="0" err="1" smtClean="0">
                <a:solidFill>
                  <a:schemeClr val="bg1"/>
                </a:solidFill>
              </a:rPr>
              <a:t>послідовності</a:t>
            </a:r>
            <a:r>
              <a:rPr lang="ru-RU" altLang="ru-RU" sz="3200" b="1" dirty="0" smtClean="0">
                <a:solidFill>
                  <a:schemeClr val="bg1"/>
                </a:solidFill>
              </a:rPr>
              <a:t> </a:t>
            </a:r>
            <a:r>
              <a:rPr lang="ru-RU" altLang="ru-RU" sz="3200" b="1" dirty="0">
                <a:solidFill>
                  <a:schemeClr val="bg1"/>
                </a:solidFill>
              </a:rPr>
              <a:t>та  </a:t>
            </a:r>
            <a:r>
              <a:rPr lang="ru-RU" altLang="ru-RU" sz="3200" b="1" smtClean="0">
                <a:solidFill>
                  <a:schemeClr val="bg1"/>
                </a:solidFill>
              </a:rPr>
              <a:t>чіткості.</a:t>
            </a:r>
            <a:endParaRPr lang="ru-RU" altLang="ru-RU" sz="3200" b="1" dirty="0">
              <a:solidFill>
                <a:schemeClr val="bg1"/>
              </a:solidFill>
            </a:endParaRPr>
          </a:p>
          <a:p>
            <a:pPr marL="457200" indent="-457200">
              <a:buFontTx/>
              <a:buNone/>
            </a:pPr>
            <a:r>
              <a:rPr lang="ru-RU" altLang="ru-RU" sz="3200" b="1" dirty="0">
                <a:solidFill>
                  <a:schemeClr val="bg1"/>
                </a:solidFill>
              </a:rPr>
              <a:t>     </a:t>
            </a:r>
            <a:r>
              <a:rPr lang="ru-RU" altLang="ru-RU" sz="3200" b="1" dirty="0" err="1">
                <a:solidFill>
                  <a:schemeClr val="bg1"/>
                </a:solidFill>
              </a:rPr>
              <a:t>Усі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заявлені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 smtClean="0">
                <a:solidFill>
                  <a:schemeClr val="bg1"/>
                </a:solidFill>
              </a:rPr>
              <a:t>вміння</a:t>
            </a:r>
            <a:r>
              <a:rPr lang="ru-RU" altLang="ru-RU" sz="3200" b="1" dirty="0" smtClean="0">
                <a:solidFill>
                  <a:schemeClr val="bg1"/>
                </a:solidFill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</a:rPr>
              <a:t>мають</a:t>
            </a:r>
            <a:r>
              <a:rPr lang="ru-RU" altLang="ru-RU" sz="3200" b="1" dirty="0">
                <a:solidFill>
                  <a:schemeClr val="bg1"/>
                </a:solidFill>
              </a:rPr>
              <a:t> бути </a:t>
            </a:r>
            <a:r>
              <a:rPr lang="ru-RU" altLang="ru-RU" sz="3200" b="1" dirty="0" err="1">
                <a:solidFill>
                  <a:schemeClr val="bg1"/>
                </a:solidFill>
              </a:rPr>
              <a:t>підтверджені</a:t>
            </a:r>
            <a:r>
              <a:rPr lang="ru-RU" altLang="ru-RU" sz="3200" b="1" dirty="0">
                <a:solidFill>
                  <a:schemeClr val="bg1"/>
                </a:solidFill>
              </a:rPr>
              <a:t> прикладами. </a:t>
            </a:r>
          </a:p>
        </p:txBody>
      </p:sp>
    </p:spTree>
    <p:extLst>
      <p:ext uri="{BB962C8B-B14F-4D97-AF65-F5344CB8AC3E}">
        <p14:creationId xmlns:p14="http://schemas.microsoft.com/office/powerpoint/2010/main" val="360133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Тлумачення терміна “портфоліо”</a:t>
            </a:r>
            <a:endParaRPr lang="ru-RU" altLang="ru-RU" sz="40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1.Портфоліо - 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спосіб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фіксування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нагромадження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оцінки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й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самооцінки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індивідуальних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досягнень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за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певний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період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часу. </a:t>
            </a:r>
          </a:p>
          <a:p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Технологія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навчання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що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дає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змогу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самостійно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проаналізувати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свої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досягнення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для того,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щоб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зробити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висновки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й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рухатися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далі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ru-RU" alt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Вид </a:t>
            </a:r>
            <a:r>
              <a:rPr lang="ru-RU" alt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діяльності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який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сприяє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buFontTx/>
              <a:buNone/>
            </a:pP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розвиткові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вмінь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планувати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buFontTx/>
              <a:buNone/>
            </a:pP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свій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розвиток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</a:p>
          <a:p>
            <a:pPr>
              <a:buFontTx/>
              <a:buNone/>
            </a:pP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аналізувати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самостійно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зібрану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й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систематизовану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інформацію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про </a:t>
            </a:r>
          </a:p>
          <a:p>
            <a:pPr>
              <a:buFontTx/>
              <a:buNone/>
            </a:pP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власну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діяльність</a:t>
            </a:r>
            <a:r>
              <a:rPr lang="ru-RU" alt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pic>
        <p:nvPicPr>
          <p:cNvPr id="12290" name="Picture 2" descr="http://s1.iconbird.com/ico/2013/12/517/w256h2561386955319briefcas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50100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90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Призначення портфоліо</a:t>
            </a:r>
            <a:endParaRPr lang="en-US" alt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68930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/>
              <a:t>Портфоліо</a:t>
            </a:r>
            <a:r>
              <a:rPr lang="ru-RU" altLang="ru-RU" dirty="0"/>
              <a:t> </a:t>
            </a:r>
            <a:r>
              <a:rPr lang="ru-RU" altLang="ru-RU" dirty="0" err="1"/>
              <a:t>забезпечує</a:t>
            </a:r>
            <a:r>
              <a:rPr lang="ru-RU" altLang="ru-RU" dirty="0"/>
              <a:t>: </a:t>
            </a: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Систематизацію </a:t>
            </a:r>
            <a:r>
              <a:rPr lang="uk-UA" altLang="ru-RU" dirty="0" smtClean="0">
                <a:solidFill>
                  <a:schemeClr val="bg1"/>
                </a:solidFill>
              </a:rPr>
              <a:t>власного  </a:t>
            </a:r>
            <a:r>
              <a:rPr lang="uk-UA" altLang="ru-RU" dirty="0">
                <a:solidFill>
                  <a:schemeClr val="bg1"/>
                </a:solidFill>
              </a:rPr>
              <a:t>досвіду.</a:t>
            </a: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Чітке визначення ним напрямів саморозвитку,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dirty="0">
                <a:solidFill>
                  <a:schemeClr val="bg1"/>
                </a:solidFill>
              </a:rPr>
              <a:t>     що полегшує самоосвіту або консультування з боку колег чи адміністрації.</a:t>
            </a: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Об'єктивність самооцінки та оцінки професійних умінь.</a:t>
            </a: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Підтримку й допомогу в атестації, отриманні вищої категорії, </a:t>
            </a:r>
            <a:r>
              <a:rPr lang="uk-UA" altLang="ru-RU" dirty="0" smtClean="0">
                <a:solidFill>
                  <a:schemeClr val="bg1"/>
                </a:solidFill>
              </a:rPr>
              <a:t>…</a:t>
            </a:r>
            <a:endParaRPr lang="uk-UA" altLang="ru-R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Чітку фіксацію  педагогічних якостей (через описані факти, зібрані документи).</a:t>
            </a: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Фіксацію особистісного зростання як засобу самоосвіти та самодисципліни.</a:t>
            </a:r>
          </a:p>
          <a:p>
            <a:pPr>
              <a:lnSpc>
                <a:spcPct val="90000"/>
              </a:lnSpc>
            </a:pPr>
            <a:r>
              <a:rPr lang="uk-UA" altLang="ru-RU" dirty="0">
                <a:solidFill>
                  <a:schemeClr val="bg1"/>
                </a:solidFill>
              </a:rPr>
              <a:t>Обмін розробками та ідеями між </a:t>
            </a:r>
            <a:r>
              <a:rPr lang="uk-UA" altLang="ru-RU" dirty="0" smtClean="0">
                <a:solidFill>
                  <a:schemeClr val="bg1"/>
                </a:solidFill>
              </a:rPr>
              <a:t>колегами.</a:t>
            </a:r>
            <a:endParaRPr lang="en-US" altLang="ru-RU" dirty="0">
              <a:solidFill>
                <a:schemeClr val="bg1"/>
              </a:solidFill>
            </a:endParaRPr>
          </a:p>
        </p:txBody>
      </p:sp>
      <p:pic>
        <p:nvPicPr>
          <p:cNvPr id="11266" name="Picture 2" descr="http://i046.radikal.ru/0806/e4/42c0ad37df2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92696"/>
            <a:ext cx="1569890" cy="104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38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347864" y="0"/>
            <a:ext cx="5580112" cy="1602904"/>
          </a:xfrm>
        </p:spPr>
        <p:txBody>
          <a:bodyPr/>
          <a:lstStyle/>
          <a:p>
            <a:pPr algn="ctr"/>
            <a:r>
              <a:rPr lang="uk-UA" altLang="ru-RU" sz="4000" dirty="0"/>
              <a:t>Типова структура </a:t>
            </a:r>
            <a:r>
              <a:rPr lang="uk-UA" altLang="ru-RU" sz="4000" dirty="0" err="1" smtClean="0"/>
              <a:t>порфтоліо</a:t>
            </a:r>
            <a:endParaRPr lang="ru-RU" altLang="ru-RU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8840"/>
            <a:ext cx="8964612" cy="498316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000" dirty="0">
                <a:solidFill>
                  <a:schemeClr val="bg1"/>
                </a:solidFill>
              </a:rPr>
              <a:t>     </a:t>
            </a:r>
            <a:r>
              <a:rPr lang="ru-RU" alt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Інформація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«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від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себе» –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формулювання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педагогічної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філософії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(кредо) </a:t>
            </a:r>
            <a:r>
              <a:rPr lang="ru-RU" alt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викладача</a:t>
            </a: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формулювання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цілей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і задач,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опис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використовуваних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технологій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та  методик. </a:t>
            </a:r>
          </a:p>
          <a:p>
            <a:pPr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2.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Інформація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«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від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інших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 –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відгуки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колег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студентів</a:t>
            </a: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батьків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про </a:t>
            </a:r>
            <a:r>
              <a:rPr lang="ru-RU" alt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заняття</a:t>
            </a: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стиль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проведення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занять,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організацію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позааудиторної</a:t>
            </a: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роботи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і 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т.ін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b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Зразки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методичних</a:t>
            </a: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розробок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сценаріїв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заходів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тощо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Результати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наукової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роботи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публікації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і </a:t>
            </a:r>
            <a:r>
              <a:rPr lang="ru-RU" altLang="ru-RU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т.ін</a:t>
            </a: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pic>
        <p:nvPicPr>
          <p:cNvPr id="10242" name="Picture 2" descr="http://best-iconki.ru/downloads/PNG/256/work-0002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1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dirty="0"/>
              <a:t>Структура </a:t>
            </a:r>
            <a:r>
              <a:rPr lang="uk-UA" altLang="ru-RU" sz="4000" dirty="0" err="1" smtClean="0"/>
              <a:t>портфоліо</a:t>
            </a:r>
            <a:endParaRPr lang="ru-RU" altLang="ru-RU" sz="4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43000"/>
            <a:ext cx="8785225" cy="4983163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</a:rPr>
              <a:t>1. </a:t>
            </a:r>
            <a:r>
              <a:rPr lang="ru-RU" altLang="ru-RU" sz="2800" b="1" dirty="0" err="1"/>
              <a:t>Загальні</a:t>
            </a:r>
            <a:r>
              <a:rPr lang="ru-RU" altLang="ru-RU" sz="2800" b="1" dirty="0"/>
              <a:t> </a:t>
            </a:r>
            <a:r>
              <a:rPr lang="ru-RU" altLang="ru-RU" sz="2800" b="1" dirty="0" err="1"/>
              <a:t>відомості</a:t>
            </a:r>
            <a:r>
              <a:rPr lang="ru-RU" altLang="ru-RU" sz="2800" b="1" dirty="0"/>
              <a:t> про </a:t>
            </a:r>
            <a:r>
              <a:rPr lang="ru-RU" altLang="ru-RU" sz="2800" b="1" dirty="0" err="1" smtClean="0"/>
              <a:t>педпрацівника</a:t>
            </a:r>
            <a:r>
              <a:rPr lang="ru-RU" altLang="ru-RU" sz="2800" b="1" dirty="0" smtClean="0"/>
              <a:t>:</a:t>
            </a:r>
            <a:endParaRPr lang="ru-RU" altLang="ru-RU" sz="2800" b="1" dirty="0"/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прізвище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ім</a:t>
            </a:r>
            <a:r>
              <a:rPr lang="en-US" altLang="ru-RU" sz="2800" b="1" dirty="0">
                <a:solidFill>
                  <a:schemeClr val="bg1"/>
                </a:solidFill>
              </a:rPr>
              <a:t>’</a:t>
            </a:r>
            <a:r>
              <a:rPr lang="ru-RU" altLang="ru-RU" sz="2800" b="1" dirty="0">
                <a:solidFill>
                  <a:schemeClr val="bg1"/>
                </a:solidFill>
              </a:rPr>
              <a:t>я, по </a:t>
            </a:r>
            <a:r>
              <a:rPr lang="ru-RU" altLang="ru-RU" sz="2800" b="1" dirty="0" err="1">
                <a:solidFill>
                  <a:schemeClr val="bg1"/>
                </a:solidFill>
              </a:rPr>
              <a:t>батькові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фотографія</a:t>
            </a:r>
            <a:r>
              <a:rPr lang="ru-RU" altLang="ru-RU" sz="2800" b="1" dirty="0">
                <a:solidFill>
                  <a:schemeClr val="bg1"/>
                </a:solidFill>
              </a:rPr>
              <a:t>; </a:t>
            </a: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освіта</a:t>
            </a:r>
            <a:r>
              <a:rPr lang="ru-RU" altLang="ru-RU" sz="2800" b="1" dirty="0">
                <a:solidFill>
                  <a:schemeClr val="bg1"/>
                </a:solidFill>
              </a:rPr>
              <a:t> (</a:t>
            </a:r>
            <a:r>
              <a:rPr lang="ru-RU" altLang="ru-RU" sz="2800" b="1" dirty="0" err="1">
                <a:solidFill>
                  <a:schemeClr val="bg1"/>
                </a:solidFill>
              </a:rPr>
              <a:t>назва</a:t>
            </a:r>
            <a:r>
              <a:rPr lang="ru-RU" altLang="ru-RU" sz="2800" b="1" dirty="0">
                <a:solidFill>
                  <a:schemeClr val="bg1"/>
                </a:solidFill>
              </a:rPr>
              <a:t> ВНЗ, </a:t>
            </a:r>
            <a:r>
              <a:rPr lang="ru-RU" altLang="ru-RU" sz="2800" b="1" dirty="0" err="1">
                <a:solidFill>
                  <a:schemeClr val="bg1"/>
                </a:solidFill>
              </a:rPr>
              <a:t>спеціальність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кваліфікація</a:t>
            </a:r>
            <a:r>
              <a:rPr lang="ru-RU" altLang="ru-RU" sz="2800" b="1" dirty="0">
                <a:solidFill>
                  <a:schemeClr val="bg1"/>
                </a:solidFill>
              </a:rPr>
              <a:t>); </a:t>
            </a:r>
          </a:p>
          <a:p>
            <a:pPr marL="838200" lvl="1" indent="-381000"/>
            <a:r>
              <a:rPr lang="ru-RU" altLang="ru-RU" sz="2800" b="1" dirty="0">
                <a:solidFill>
                  <a:schemeClr val="bg1"/>
                </a:solidFill>
              </a:rPr>
              <a:t>стаж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роботи</a:t>
            </a:r>
            <a:r>
              <a:rPr lang="ru-RU" altLang="ru-RU" sz="2800" b="1" dirty="0">
                <a:solidFill>
                  <a:schemeClr val="bg1"/>
                </a:solidFill>
              </a:rPr>
              <a:t>;</a:t>
            </a:r>
            <a:endParaRPr lang="ru-RU" altLang="ru-RU" sz="2800" b="1" dirty="0" smtClean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 smtClean="0">
                <a:solidFill>
                  <a:schemeClr val="bg1"/>
                </a:solidFill>
              </a:rPr>
              <a:t>посада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дисципліни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які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викладає</a:t>
            </a:r>
            <a:r>
              <a:rPr lang="ru-RU" altLang="ru-RU" sz="2800" b="1" dirty="0">
                <a:solidFill>
                  <a:schemeClr val="bg1"/>
                </a:solidFill>
              </a:rPr>
              <a:t>; </a:t>
            </a: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додаткова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освіта</a:t>
            </a:r>
            <a:r>
              <a:rPr lang="ru-RU" altLang="ru-RU" sz="2800" b="1" dirty="0">
                <a:solidFill>
                  <a:schemeClr val="bg1"/>
                </a:solidFill>
              </a:rPr>
              <a:t> (</a:t>
            </a:r>
            <a:r>
              <a:rPr lang="ru-RU" altLang="ru-RU" sz="2800" b="1" dirty="0" err="1">
                <a:solidFill>
                  <a:schemeClr val="bg1"/>
                </a:solidFill>
              </a:rPr>
              <a:t>курси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підвищення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кваліфікації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пройдені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тренінги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тощо</a:t>
            </a:r>
            <a:r>
              <a:rPr lang="ru-RU" altLang="ru-RU" sz="2800" b="1" dirty="0">
                <a:solidFill>
                  <a:schemeClr val="bg1"/>
                </a:solidFill>
              </a:rPr>
              <a:t>); </a:t>
            </a: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грамоти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дипломи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подяки</a:t>
            </a:r>
            <a:r>
              <a:rPr lang="ru-RU" altLang="ru-RU" sz="2800" b="1" dirty="0">
                <a:solidFill>
                  <a:schemeClr val="bg1"/>
                </a:solidFill>
              </a:rPr>
              <a:t>, нагороди, </a:t>
            </a:r>
            <a:r>
              <a:rPr lang="ru-RU" altLang="ru-RU" sz="2800" b="1" dirty="0" err="1">
                <a:solidFill>
                  <a:schemeClr val="bg1"/>
                </a:solidFill>
              </a:rPr>
              <a:t>звання</a:t>
            </a:r>
            <a:r>
              <a:rPr lang="ru-RU" altLang="ru-RU" sz="2800" b="1" dirty="0">
                <a:solidFill>
                  <a:schemeClr val="bg1"/>
                </a:solidFill>
              </a:rPr>
              <a:t>.</a:t>
            </a:r>
            <a:r>
              <a:rPr lang="ru-RU" altLang="ru-RU" sz="2800" b="1" dirty="0"/>
              <a:t> </a:t>
            </a:r>
          </a:p>
        </p:txBody>
      </p:sp>
      <p:pic>
        <p:nvPicPr>
          <p:cNvPr id="9220" name="Picture 4" descr="Книг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532" y="347663"/>
            <a:ext cx="1177748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92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5482952" cy="838200"/>
          </a:xfrm>
        </p:spPr>
        <p:txBody>
          <a:bodyPr/>
          <a:lstStyle/>
          <a:p>
            <a:r>
              <a:rPr lang="uk-UA" altLang="ru-RU" sz="4000" dirty="0"/>
              <a:t>Структура </a:t>
            </a:r>
            <a:r>
              <a:rPr lang="uk-UA" altLang="ru-RU" sz="4000" dirty="0" err="1" smtClean="0"/>
              <a:t>портфоліо</a:t>
            </a:r>
            <a:endParaRPr lang="ru-RU" altLang="ru-RU" sz="40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43000"/>
            <a:ext cx="8435975" cy="4983163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ru-RU" altLang="ru-RU" sz="32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Результати</a:t>
            </a:r>
            <a:r>
              <a:rPr lang="ru-RU" alt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педагогічної</a:t>
            </a:r>
            <a:r>
              <a:rPr lang="ru-RU" alt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altLang="ru-RU" sz="32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роботи</a:t>
            </a:r>
            <a:r>
              <a:rPr lang="ru-RU" alt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marL="838200" lvl="1" indent="-381000">
              <a:lnSpc>
                <a:spcPct val="80000"/>
              </a:lnSpc>
            </a:pP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рейтинги </a:t>
            </a:r>
            <a:r>
              <a:rPr lang="ru-RU" alt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студентів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олімпіадах</a:t>
            </a: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 конкурсах, </a:t>
            </a:r>
            <a:r>
              <a:rPr lang="ru-RU" alt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наукових</a:t>
            </a: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конференціях</a:t>
            </a: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</a:p>
          <a:p>
            <a:pPr marL="838200" lvl="1" indent="-381000">
              <a:lnSpc>
                <a:spcPct val="80000"/>
              </a:lnSpc>
            </a:pPr>
            <a:r>
              <a:rPr lang="ru-RU" alt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моніторинг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навчальних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досягнень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студентів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alt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останні</a:t>
            </a: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3 </a:t>
            </a: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роки</a:t>
            </a: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alt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9460" name="Picture 4" descr="1255942495_logo-shopnet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019" y="3933056"/>
            <a:ext cx="3024188" cy="238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ниги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600" y="82657"/>
            <a:ext cx="1119687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15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5266928" cy="838200"/>
          </a:xfrm>
        </p:spPr>
        <p:txBody>
          <a:bodyPr/>
          <a:lstStyle/>
          <a:p>
            <a:r>
              <a:rPr lang="uk-UA" altLang="ru-RU" sz="4000" dirty="0"/>
              <a:t>Структура </a:t>
            </a:r>
            <a:r>
              <a:rPr lang="uk-UA" altLang="ru-RU" sz="4000" dirty="0" err="1" smtClean="0"/>
              <a:t>портфоліо</a:t>
            </a:r>
            <a:endParaRPr lang="ru-RU" altLang="ru-RU" sz="40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980728"/>
            <a:ext cx="8507412" cy="4983163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ru-RU" altLang="ru-RU" sz="2800" b="1" dirty="0"/>
              <a:t>3. </a:t>
            </a:r>
            <a:r>
              <a:rPr lang="ru-RU" altLang="ru-RU" sz="2800" b="1" dirty="0" err="1"/>
              <a:t>Науково</a:t>
            </a:r>
            <a:r>
              <a:rPr lang="ru-RU" altLang="ru-RU" sz="2800" b="1" dirty="0"/>
              <a:t>-методична робота: </a:t>
            </a:r>
          </a:p>
          <a:p>
            <a:pPr marL="838200" lvl="1" indent="-381000"/>
            <a:r>
              <a:rPr lang="ru-RU" altLang="ru-RU" sz="2800" b="1" dirty="0">
                <a:solidFill>
                  <a:schemeClr val="bg1"/>
                </a:solidFill>
              </a:rPr>
              <a:t>Участь у </a:t>
            </a:r>
            <a:r>
              <a:rPr lang="ru-RU" altLang="ru-RU" sz="2800" b="1" dirty="0" err="1">
                <a:solidFill>
                  <a:schemeClr val="bg1"/>
                </a:solidFill>
              </a:rPr>
              <a:t>роботі</a:t>
            </a:r>
            <a:r>
              <a:rPr lang="ru-RU" altLang="ru-RU" sz="2800" b="1" dirty="0">
                <a:solidFill>
                  <a:schemeClr val="bg1"/>
                </a:solidFill>
              </a:rPr>
              <a:t>  </a:t>
            </a:r>
            <a:r>
              <a:rPr lang="ru-RU" altLang="ru-RU" sz="2800" b="1" dirty="0" err="1">
                <a:solidFill>
                  <a:schemeClr val="bg1"/>
                </a:solidFill>
              </a:rPr>
              <a:t>методичних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uk-UA" altLang="ru-RU" sz="2800" b="1" dirty="0" smtClean="0">
                <a:solidFill>
                  <a:schemeClr val="bg1"/>
                </a:solidFill>
              </a:rPr>
              <a:t>комісій, секцій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. 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 err="1" smtClean="0">
                <a:solidFill>
                  <a:schemeClr val="bg1"/>
                </a:solidFill>
              </a:rPr>
              <a:t>Методичні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розробки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занять.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Розробки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самостійних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контрольних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робіт</a:t>
            </a:r>
            <a:r>
              <a:rPr lang="ru-RU" altLang="ru-RU" sz="2800" b="1" dirty="0">
                <a:solidFill>
                  <a:schemeClr val="bg1"/>
                </a:solidFill>
              </a:rPr>
              <a:t>. </a:t>
            </a: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Мультимедійні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презентації</a:t>
            </a:r>
            <a:r>
              <a:rPr lang="ru-RU" altLang="ru-RU" sz="2800" b="1" dirty="0">
                <a:solidFill>
                  <a:schemeClr val="bg1"/>
                </a:solidFill>
              </a:rPr>
              <a:t> до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занять. 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>
                <a:solidFill>
                  <a:schemeClr val="bg1"/>
                </a:solidFill>
              </a:rPr>
              <a:t>Участь у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тижнях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циклових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комісій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. 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Проведення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</a:rPr>
              <a:t>відкритих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занять. 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Виступи</a:t>
            </a:r>
            <a:r>
              <a:rPr lang="ru-RU" altLang="ru-RU" sz="2800" b="1" dirty="0">
                <a:solidFill>
                  <a:schemeClr val="bg1"/>
                </a:solidFill>
              </a:rPr>
              <a:t> на </a:t>
            </a:r>
            <a:r>
              <a:rPr lang="ru-RU" altLang="ru-RU" sz="2800" b="1" dirty="0" err="1">
                <a:solidFill>
                  <a:schemeClr val="bg1"/>
                </a:solidFill>
              </a:rPr>
              <a:t>семінарах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>
                <a:solidFill>
                  <a:schemeClr val="bg1"/>
                </a:solidFill>
              </a:rPr>
              <a:t>конференціях</a:t>
            </a:r>
            <a:r>
              <a:rPr lang="ru-RU" altLang="ru-RU" sz="2800" b="1" dirty="0">
                <a:solidFill>
                  <a:schemeClr val="bg1"/>
                </a:solidFill>
              </a:rPr>
              <a:t>. </a:t>
            </a:r>
          </a:p>
          <a:p>
            <a:pPr marL="838200" lvl="1" indent="-381000"/>
            <a:r>
              <a:rPr lang="ru-RU" altLang="ru-RU" sz="2800" b="1" dirty="0" err="1" smtClean="0">
                <a:solidFill>
                  <a:schemeClr val="bg1"/>
                </a:solidFill>
              </a:rPr>
              <a:t>Публікації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. </a:t>
            </a:r>
            <a:endParaRPr lang="ru-RU" altLang="ru-RU" sz="2800" b="1" dirty="0">
              <a:solidFill>
                <a:schemeClr val="bg1"/>
              </a:solidFill>
            </a:endParaRPr>
          </a:p>
          <a:p>
            <a:pPr marL="838200" lvl="1" indent="-381000"/>
            <a:r>
              <a:rPr lang="ru-RU" altLang="ru-RU" sz="2800" b="1" dirty="0" err="1">
                <a:solidFill>
                  <a:schemeClr val="bg1"/>
                </a:solidFill>
              </a:rPr>
              <a:t>Методичні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посібники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…</a:t>
            </a:r>
            <a:endParaRPr lang="ru-RU" alt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Книг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0648"/>
            <a:ext cx="1224136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92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5410944" cy="838200"/>
          </a:xfrm>
        </p:spPr>
        <p:txBody>
          <a:bodyPr/>
          <a:lstStyle/>
          <a:p>
            <a:r>
              <a:rPr lang="uk-UA" altLang="ru-RU" sz="4000" dirty="0"/>
              <a:t>Структура </a:t>
            </a:r>
            <a:r>
              <a:rPr lang="uk-UA" altLang="ru-RU" sz="4000" dirty="0" err="1" smtClean="0"/>
              <a:t>портфоліо</a:t>
            </a:r>
            <a:endParaRPr lang="ru-RU" altLang="ru-RU" sz="40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08" y="1124744"/>
            <a:ext cx="8686800" cy="4983163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b="1" dirty="0"/>
              <a:t>   4. </a:t>
            </a:r>
            <a:r>
              <a:rPr lang="ru-RU" altLang="ru-RU" b="1" dirty="0" err="1" smtClean="0"/>
              <a:t>Позааудиторна</a:t>
            </a:r>
            <a:r>
              <a:rPr lang="ru-RU" altLang="ru-RU" b="1" dirty="0" smtClean="0"/>
              <a:t>  </a:t>
            </a:r>
            <a:r>
              <a:rPr lang="ru-RU" altLang="ru-RU" b="1" dirty="0"/>
              <a:t>робота: 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</a:t>
            </a:r>
            <a:r>
              <a:rPr lang="ru-RU" altLang="ru-RU" dirty="0" err="1" smtClean="0">
                <a:solidFill>
                  <a:schemeClr val="bg1"/>
                </a:solidFill>
              </a:rPr>
              <a:t>Позааудиторна</a:t>
            </a:r>
            <a:r>
              <a:rPr lang="ru-RU" altLang="ru-RU" dirty="0" smtClean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діяльність</a:t>
            </a:r>
            <a:r>
              <a:rPr lang="ru-RU" altLang="ru-RU" dirty="0">
                <a:solidFill>
                  <a:schemeClr val="bg1"/>
                </a:solidFill>
              </a:rPr>
              <a:t> з </a:t>
            </a:r>
            <a:r>
              <a:rPr lang="ru-RU" altLang="ru-RU" dirty="0" err="1" smtClean="0">
                <a:solidFill>
                  <a:schemeClr val="bg1"/>
                </a:solidFill>
              </a:rPr>
              <a:t>дисципліни</a:t>
            </a:r>
            <a:r>
              <a:rPr lang="ru-RU" altLang="ru-RU" dirty="0" smtClean="0">
                <a:solidFill>
                  <a:schemeClr val="bg1"/>
                </a:solidFill>
              </a:rPr>
              <a:t>.</a:t>
            </a:r>
            <a:endParaRPr lang="ru-RU" altLang="ru-RU" dirty="0">
              <a:solidFill>
                <a:schemeClr val="bg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Список </a:t>
            </a:r>
            <a:r>
              <a:rPr lang="ru-RU" altLang="ru-RU" dirty="0" err="1">
                <a:solidFill>
                  <a:schemeClr val="bg1"/>
                </a:solidFill>
              </a:rPr>
              <a:t>творчих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робіт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рефератів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навчальних</a:t>
            </a:r>
            <a:endParaRPr lang="ru-RU" altLang="ru-RU" dirty="0">
              <a:solidFill>
                <a:schemeClr val="bg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 </a:t>
            </a:r>
            <a:r>
              <a:rPr lang="ru-RU" altLang="ru-RU" dirty="0" err="1">
                <a:solidFill>
                  <a:schemeClr val="bg1"/>
                </a:solidFill>
              </a:rPr>
              <a:t>дослідницьких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робіт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проектів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виконаних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smtClean="0">
                <a:solidFill>
                  <a:schemeClr val="bg1"/>
                </a:solidFill>
              </a:rPr>
              <a:t>студентами з </a:t>
            </a:r>
            <a:endParaRPr lang="ru-RU" altLang="ru-RU" dirty="0">
              <a:solidFill>
                <a:schemeClr val="bg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 </a:t>
            </a:r>
            <a:r>
              <a:rPr lang="ru-RU" altLang="ru-RU" dirty="0" err="1" smtClean="0">
                <a:solidFill>
                  <a:schemeClr val="bg1"/>
                </a:solidFill>
              </a:rPr>
              <a:t>дисципліни</a:t>
            </a:r>
            <a:r>
              <a:rPr lang="ru-RU" altLang="ru-RU" dirty="0" smtClean="0">
                <a:solidFill>
                  <a:schemeClr val="bg1"/>
                </a:solidFill>
              </a:rPr>
              <a:t>. </a:t>
            </a:r>
            <a:endParaRPr lang="ru-RU" altLang="ru-RU" dirty="0">
              <a:solidFill>
                <a:schemeClr val="bg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 Список </a:t>
            </a:r>
            <a:r>
              <a:rPr lang="ru-RU" altLang="ru-RU" dirty="0" err="1">
                <a:solidFill>
                  <a:schemeClr val="bg1"/>
                </a:solidFill>
              </a:rPr>
              <a:t>переможців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олімпіад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конкурсів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турнірів</a:t>
            </a:r>
            <a:r>
              <a:rPr lang="ru-RU" altLang="ru-RU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    </a:t>
            </a:r>
            <a:r>
              <a:rPr lang="ru-RU" altLang="ru-RU" dirty="0" err="1">
                <a:solidFill>
                  <a:schemeClr val="bg1"/>
                </a:solidFill>
              </a:rPr>
              <a:t>Сценарії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 smtClean="0">
                <a:solidFill>
                  <a:schemeClr val="bg1"/>
                </a:solidFill>
              </a:rPr>
              <a:t>позааудиторних</a:t>
            </a:r>
            <a:r>
              <a:rPr lang="ru-RU" altLang="ru-RU" dirty="0" smtClean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заходів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>
                <a:solidFill>
                  <a:schemeClr val="bg1"/>
                </a:solidFill>
              </a:rPr>
              <a:t>фотографії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 smtClean="0">
                <a:solidFill>
                  <a:schemeClr val="bg1"/>
                </a:solidFill>
              </a:rPr>
              <a:t>відеозаписи</a:t>
            </a:r>
            <a:r>
              <a:rPr lang="ru-RU" altLang="ru-RU" dirty="0" smtClean="0">
                <a:solidFill>
                  <a:schemeClr val="bg1"/>
                </a:solidFill>
              </a:rPr>
              <a:t> </a:t>
            </a:r>
            <a:r>
              <a:rPr lang="ru-RU" altLang="ru-RU" dirty="0" err="1" smtClean="0">
                <a:solidFill>
                  <a:schemeClr val="bg1"/>
                </a:solidFill>
              </a:rPr>
              <a:t>проведених</a:t>
            </a:r>
            <a:r>
              <a:rPr lang="ru-RU" altLang="ru-RU" dirty="0" smtClean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заходів</a:t>
            </a:r>
            <a:r>
              <a:rPr lang="ru-RU" altLang="ru-RU" dirty="0">
                <a:solidFill>
                  <a:schemeClr val="bg1"/>
                </a:solidFill>
              </a:rPr>
              <a:t> (</a:t>
            </a:r>
            <a:r>
              <a:rPr lang="ru-RU" altLang="ru-RU" dirty="0" err="1">
                <a:solidFill>
                  <a:schemeClr val="bg1"/>
                </a:solidFill>
              </a:rPr>
              <a:t>виставки</a:t>
            </a:r>
            <a:r>
              <a:rPr lang="ru-RU" altLang="ru-RU" dirty="0">
                <a:solidFill>
                  <a:schemeClr val="bg1"/>
                </a:solidFill>
              </a:rPr>
              <a:t>, </a:t>
            </a:r>
            <a:r>
              <a:rPr lang="ru-RU" altLang="ru-RU" dirty="0" err="1" smtClean="0">
                <a:solidFill>
                  <a:schemeClr val="bg1"/>
                </a:solidFill>
              </a:rPr>
              <a:t>екскурсії</a:t>
            </a:r>
            <a:r>
              <a:rPr lang="ru-RU" altLang="ru-RU" dirty="0">
                <a:solidFill>
                  <a:schemeClr val="bg1"/>
                </a:solidFill>
              </a:rPr>
              <a:t>, КВК, </a:t>
            </a:r>
            <a:r>
              <a:rPr lang="ru-RU" altLang="ru-RU" dirty="0" err="1">
                <a:solidFill>
                  <a:schemeClr val="bg1"/>
                </a:solidFill>
              </a:rPr>
              <a:t>брейн</a:t>
            </a:r>
            <a:r>
              <a:rPr lang="ru-RU" altLang="ru-RU" dirty="0">
                <a:solidFill>
                  <a:schemeClr val="bg1"/>
                </a:solidFill>
              </a:rPr>
              <a:t>-ринги, </a:t>
            </a:r>
            <a:r>
              <a:rPr lang="ru-RU" altLang="ru-RU" dirty="0" err="1">
                <a:solidFill>
                  <a:schemeClr val="bg1"/>
                </a:solidFill>
              </a:rPr>
              <a:t>вікторини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smtClean="0">
                <a:solidFill>
                  <a:schemeClr val="bg1"/>
                </a:solidFill>
              </a:rPr>
              <a:t>і </a:t>
            </a:r>
            <a:r>
              <a:rPr lang="ru-RU" altLang="ru-RU" dirty="0">
                <a:solidFill>
                  <a:schemeClr val="bg1"/>
                </a:solidFill>
              </a:rPr>
              <a:t>т. </a:t>
            </a:r>
            <a:r>
              <a:rPr lang="ru-RU" altLang="ru-RU" dirty="0" err="1">
                <a:solidFill>
                  <a:schemeClr val="bg1"/>
                </a:solidFill>
              </a:rPr>
              <a:t>ін</a:t>
            </a:r>
            <a:r>
              <a:rPr lang="ru-RU" altLang="ru-RU" dirty="0">
                <a:solidFill>
                  <a:schemeClr val="bg1"/>
                </a:solidFill>
              </a:rPr>
              <a:t>.). </a:t>
            </a:r>
            <a:br>
              <a:rPr lang="ru-RU" altLang="ru-RU" dirty="0">
                <a:solidFill>
                  <a:schemeClr val="bg1"/>
                </a:solidFill>
              </a:rPr>
            </a:br>
            <a:r>
              <a:rPr lang="ru-RU" altLang="ru-RU" dirty="0" err="1">
                <a:solidFill>
                  <a:schemeClr val="bg1"/>
                </a:solidFill>
              </a:rPr>
              <a:t>Програми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роботи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гуртків</a:t>
            </a:r>
            <a:r>
              <a:rPr lang="ru-RU" altLang="ru-RU" dirty="0">
                <a:solidFill>
                  <a:schemeClr val="bg1"/>
                </a:solidFill>
              </a:rPr>
              <a:t> та </a:t>
            </a:r>
            <a:r>
              <a:rPr lang="ru-RU" altLang="ru-RU" dirty="0" err="1">
                <a:solidFill>
                  <a:schemeClr val="bg1"/>
                </a:solidFill>
              </a:rPr>
              <a:t>факультативів</a:t>
            </a:r>
            <a:r>
              <a:rPr lang="ru-RU" altLang="ru-RU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ru-RU" altLang="ru-RU" dirty="0">
              <a:solidFill>
                <a:schemeClr val="bg1"/>
              </a:solidFill>
            </a:endParaRP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altLang="ru-RU" dirty="0">
                <a:solidFill>
                  <a:schemeClr val="bg1"/>
                </a:solidFill>
              </a:rPr>
              <a:t>      </a:t>
            </a:r>
            <a:r>
              <a:rPr lang="ru-RU" altLang="ru-RU" dirty="0" err="1" smtClean="0">
                <a:solidFill>
                  <a:schemeClr val="bg1"/>
                </a:solidFill>
              </a:rPr>
              <a:t>Позааудиторна</a:t>
            </a:r>
            <a:r>
              <a:rPr lang="ru-RU" altLang="ru-RU" dirty="0" smtClean="0">
                <a:solidFill>
                  <a:schemeClr val="bg1"/>
                </a:solidFill>
              </a:rPr>
              <a:t> </a:t>
            </a:r>
            <a:r>
              <a:rPr lang="ru-RU" altLang="ru-RU" dirty="0" err="1">
                <a:solidFill>
                  <a:schemeClr val="bg1"/>
                </a:solidFill>
              </a:rPr>
              <a:t>виховна</a:t>
            </a:r>
            <a:r>
              <a:rPr lang="ru-RU" altLang="ru-RU" dirty="0">
                <a:solidFill>
                  <a:schemeClr val="bg1"/>
                </a:solidFill>
              </a:rPr>
              <a:t> робота як </a:t>
            </a:r>
            <a:r>
              <a:rPr lang="ru-RU" altLang="ru-RU" dirty="0" smtClean="0">
                <a:solidFill>
                  <a:schemeClr val="bg1"/>
                </a:solidFill>
              </a:rPr>
              <a:t>куратора </a:t>
            </a:r>
            <a:r>
              <a:rPr lang="ru-RU" altLang="ru-RU" dirty="0" err="1" smtClean="0">
                <a:solidFill>
                  <a:schemeClr val="bg1"/>
                </a:solidFill>
              </a:rPr>
              <a:t>групи</a:t>
            </a:r>
            <a:r>
              <a:rPr lang="ru-RU" altLang="ru-RU" dirty="0" smtClean="0">
                <a:solidFill>
                  <a:schemeClr val="bg1"/>
                </a:solidFill>
              </a:rPr>
              <a:t>. </a:t>
            </a:r>
            <a:r>
              <a:rPr lang="ru-RU" altLang="ru-RU" dirty="0">
                <a:solidFill>
                  <a:schemeClr val="bg1"/>
                </a:solidFill>
              </a:rPr>
              <a:t/>
            </a:r>
            <a:br>
              <a:rPr lang="ru-RU" altLang="ru-RU" dirty="0">
                <a:solidFill>
                  <a:schemeClr val="bg1"/>
                </a:solidFill>
              </a:rPr>
            </a:br>
            <a:endParaRPr lang="ru-RU" altLang="ru-RU" dirty="0">
              <a:solidFill>
                <a:schemeClr val="bg1"/>
              </a:solidFill>
            </a:endParaRPr>
          </a:p>
        </p:txBody>
      </p:sp>
      <p:pic>
        <p:nvPicPr>
          <p:cNvPr id="5" name="Picture 2" descr="Книг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4039"/>
            <a:ext cx="1152128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68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5698976" cy="838200"/>
          </a:xfrm>
        </p:spPr>
        <p:txBody>
          <a:bodyPr/>
          <a:lstStyle/>
          <a:p>
            <a:r>
              <a:rPr lang="uk-UA" altLang="ru-RU" sz="4000" dirty="0"/>
              <a:t>Структура </a:t>
            </a:r>
            <a:r>
              <a:rPr lang="uk-UA" altLang="ru-RU" sz="4000" dirty="0" err="1"/>
              <a:t>портфоліо</a:t>
            </a:r>
            <a:r>
              <a:rPr lang="uk-UA" altLang="ru-RU" sz="4000" dirty="0"/>
              <a:t> </a:t>
            </a:r>
            <a:endParaRPr lang="ru-RU" altLang="ru-RU" sz="40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82344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ru-RU" altLang="ru-RU" sz="2800" b="1" dirty="0"/>
              <a:t>5. </a:t>
            </a:r>
            <a:r>
              <a:rPr lang="ru-RU" altLang="ru-RU" sz="2800" b="1" dirty="0" err="1"/>
              <a:t>Навчально-матеріальна</a:t>
            </a:r>
            <a:r>
              <a:rPr lang="ru-RU" altLang="ru-RU" sz="2800" b="1" dirty="0"/>
              <a:t> база.</a:t>
            </a:r>
            <a:r>
              <a:rPr lang="ru-RU" altLang="ru-RU" sz="2800" b="1" dirty="0">
                <a:solidFill>
                  <a:schemeClr val="bg1"/>
                </a:solidFill>
              </a:rPr>
              <a:t/>
            </a:r>
            <a:br>
              <a:rPr lang="ru-RU" altLang="ru-RU" sz="2800" b="1" dirty="0">
                <a:solidFill>
                  <a:schemeClr val="bg1"/>
                </a:solidFill>
              </a:rPr>
            </a:br>
            <a:r>
              <a:rPr lang="ru-RU" altLang="ru-RU" sz="2800" b="1" u="sng" dirty="0" err="1">
                <a:solidFill>
                  <a:schemeClr val="bg1"/>
                </a:solidFill>
              </a:rPr>
              <a:t>Створене</a:t>
            </a:r>
            <a:r>
              <a:rPr lang="ru-RU" altLang="ru-RU" sz="2800" b="1" u="sng" dirty="0">
                <a:solidFill>
                  <a:schemeClr val="bg1"/>
                </a:solidFill>
              </a:rPr>
              <a:t> </a:t>
            </a:r>
            <a:r>
              <a:rPr lang="ru-RU" altLang="ru-RU" sz="2800" b="1" u="sng" dirty="0" err="1" smtClean="0">
                <a:solidFill>
                  <a:schemeClr val="bg1"/>
                </a:solidFill>
              </a:rPr>
              <a:t>оснащення</a:t>
            </a:r>
            <a:r>
              <a:rPr lang="ru-RU" altLang="ru-RU" sz="2800" b="1" u="sng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u="sng" dirty="0" err="1">
                <a:solidFill>
                  <a:schemeClr val="bg1"/>
                </a:solidFill>
              </a:rPr>
              <a:t>навчального</a:t>
            </a:r>
            <a:r>
              <a:rPr lang="ru-RU" altLang="ru-RU" sz="2800" b="1" u="sng" dirty="0">
                <a:solidFill>
                  <a:schemeClr val="bg1"/>
                </a:solidFill>
              </a:rPr>
              <a:t> </a:t>
            </a:r>
            <a:r>
              <a:rPr lang="ru-RU" altLang="ru-RU" sz="2800" b="1" u="sng" dirty="0" err="1">
                <a:solidFill>
                  <a:schemeClr val="bg1"/>
                </a:solidFill>
              </a:rPr>
              <a:t>кабінету</a:t>
            </a:r>
            <a:r>
              <a:rPr lang="ru-RU" altLang="ru-RU" sz="2800" b="1" u="sng" dirty="0">
                <a:solidFill>
                  <a:schemeClr val="bg1"/>
                </a:solidFill>
              </a:rPr>
              <a:t> </a:t>
            </a:r>
            <a:r>
              <a:rPr lang="ru-RU" altLang="ru-RU" sz="2800" b="1" u="sng" dirty="0" smtClean="0">
                <a:solidFill>
                  <a:schemeClr val="bg1"/>
                </a:solidFill>
              </a:rPr>
              <a:t> (</a:t>
            </a:r>
            <a:r>
              <a:rPr lang="ru-RU" altLang="ru-RU" sz="2800" b="1" u="sng" dirty="0" err="1" smtClean="0">
                <a:solidFill>
                  <a:schemeClr val="bg1"/>
                </a:solidFill>
              </a:rPr>
              <a:t>майстерні</a:t>
            </a:r>
            <a:r>
              <a:rPr lang="ru-RU" altLang="ru-RU" sz="2800" b="1" u="sng" dirty="0" smtClean="0">
                <a:solidFill>
                  <a:schemeClr val="bg1"/>
                </a:solidFill>
              </a:rPr>
              <a:t>)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: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ная</a:t>
            </a:r>
            <a:r>
              <a:rPr lang="uk-UA" altLang="ru-RU" sz="2800" b="1" dirty="0" err="1" smtClean="0">
                <a:solidFill>
                  <a:schemeClr val="bg1"/>
                </a:solidFill>
              </a:rPr>
              <a:t>вність</a:t>
            </a:r>
            <a:r>
              <a:rPr lang="uk-UA" altLang="ru-RU" sz="2800" b="1" dirty="0" smtClean="0">
                <a:solidFill>
                  <a:schemeClr val="bg1"/>
                </a:solidFill>
              </a:rPr>
              <a:t> </a:t>
            </a:r>
            <a:r>
              <a:rPr lang="uk-UA" altLang="ru-RU" sz="2800" b="1" dirty="0" smtClean="0">
                <a:solidFill>
                  <a:schemeClr val="bg1"/>
                </a:solidFill>
              </a:rPr>
              <a:t>комп′ютера</a:t>
            </a:r>
            <a:r>
              <a:rPr lang="uk-UA" altLang="ru-RU" sz="2800" b="1" dirty="0" smtClean="0">
                <a:solidFill>
                  <a:schemeClr val="bg1"/>
                </a:solidFill>
              </a:rPr>
              <a:t>, проектора, мультимедійної дошки,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принтера,  </a:t>
            </a:r>
            <a:r>
              <a:rPr lang="uk-UA" altLang="ru-RU" sz="2800" b="1" dirty="0" smtClean="0">
                <a:solidFill>
                  <a:schemeClr val="bg1"/>
                </a:solidFill>
              </a:rPr>
              <a:t>…</a:t>
            </a:r>
          </a:p>
          <a:p>
            <a:pPr marL="457200" lvl="1" indent="0">
              <a:buNone/>
            </a:pPr>
            <a:r>
              <a:rPr lang="uk-UA" altLang="ru-RU" sz="2800" b="1" u="sng" dirty="0" smtClean="0">
                <a:solidFill>
                  <a:schemeClr val="bg1"/>
                </a:solidFill>
              </a:rPr>
              <a:t>Дидактичне забезпечення </a:t>
            </a:r>
            <a:r>
              <a:rPr lang="uk-UA" altLang="ru-RU" sz="2800" b="1" u="sng" dirty="0" smtClean="0">
                <a:solidFill>
                  <a:schemeClr val="bg1"/>
                </a:solidFill>
              </a:rPr>
              <a:t>дисципліни: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схеми</a:t>
            </a:r>
            <a:r>
              <a:rPr lang="ru-RU" altLang="ru-RU" sz="2800" b="1" dirty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таблиці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портрети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збірники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вправ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картинки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завдань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опорні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конспекти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робочі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зошити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презентації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до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занять,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електронні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err="1" smtClean="0">
                <a:solidFill>
                  <a:schemeClr val="bg1"/>
                </a:solidFill>
              </a:rPr>
              <a:t>підручники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… </a:t>
            </a:r>
            <a:endParaRPr lang="ru-RU" altLang="ru-RU" sz="28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Книг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694" y="347663"/>
            <a:ext cx="666750" cy="66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29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lk_talk">
  <a:themeElements>
    <a:clrScheme name="talk_tal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alk_talk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alk_tal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lk_tal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lk_tal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lk_tal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lk_tal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lk_tal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lk_tal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lk_tal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lk_tal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lk_tal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lk_tal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lk_tal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82</TotalTime>
  <Words>513</Words>
  <Application>Microsoft Office PowerPoint</Application>
  <PresentationFormat>Екран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talk_talk</vt:lpstr>
      <vt:lpstr>ПОРТФОЛІО</vt:lpstr>
      <vt:lpstr>Тлумачення терміна “портфоліо”</vt:lpstr>
      <vt:lpstr>Призначення портфоліо</vt:lpstr>
      <vt:lpstr>Типова структура порфтоліо</vt:lpstr>
      <vt:lpstr>Структура портфоліо</vt:lpstr>
      <vt:lpstr>Структура портфоліо</vt:lpstr>
      <vt:lpstr>Структура портфоліо</vt:lpstr>
      <vt:lpstr>Структура портфоліо</vt:lpstr>
      <vt:lpstr>Структура портфоліо </vt:lpstr>
      <vt:lpstr>Структура портфоліо </vt:lpstr>
      <vt:lpstr>Додаткові матеріали</vt:lpstr>
      <vt:lpstr>Принципи укладання портфоліо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ПОРТФОЛІО</dc:title>
  <dc:creator>ОЛя</dc:creator>
  <cp:lastModifiedBy>gresso</cp:lastModifiedBy>
  <cp:revision>16</cp:revision>
  <dcterms:created xsi:type="dcterms:W3CDTF">2015-01-26T09:07:08Z</dcterms:created>
  <dcterms:modified xsi:type="dcterms:W3CDTF">2016-10-04T11:07:53Z</dcterms:modified>
</cp:coreProperties>
</file>